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7" r:id="rId2"/>
    <p:sldId id="487" r:id="rId3"/>
    <p:sldId id="490" r:id="rId4"/>
    <p:sldId id="491" r:id="rId5"/>
    <p:sldId id="492" r:id="rId6"/>
    <p:sldId id="493" r:id="rId7"/>
    <p:sldId id="498" r:id="rId8"/>
    <p:sldId id="495" r:id="rId9"/>
    <p:sldId id="497" r:id="rId10"/>
    <p:sldId id="496" r:id="rId11"/>
    <p:sldId id="501" r:id="rId12"/>
    <p:sldId id="502" r:id="rId13"/>
    <p:sldId id="503" r:id="rId14"/>
    <p:sldId id="500" r:id="rId15"/>
    <p:sldId id="519" r:id="rId16"/>
    <p:sldId id="504" r:id="rId17"/>
    <p:sldId id="489" r:id="rId18"/>
    <p:sldId id="518" r:id="rId19"/>
    <p:sldId id="488" r:id="rId20"/>
    <p:sldId id="481" r:id="rId21"/>
    <p:sldId id="482" r:id="rId22"/>
    <p:sldId id="483" r:id="rId23"/>
    <p:sldId id="484" r:id="rId24"/>
    <p:sldId id="485" r:id="rId25"/>
    <p:sldId id="486" r:id="rId26"/>
    <p:sldId id="479" r:id="rId2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E4D0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320" autoAdjust="0"/>
  </p:normalViewPr>
  <p:slideViewPr>
    <p:cSldViewPr>
      <p:cViewPr varScale="1">
        <p:scale>
          <a:sx n="91" d="100"/>
          <a:sy n="91" d="100"/>
        </p:scale>
        <p:origin x="113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73884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56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0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hyperlink" Target="../Trainingsinhalt/PROP.VALVE-REVIEW.ppt#-1,21,&#24320;&#29615;&#27604;&#20363;&#28082;&#21387;&#31995;&#32479;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1268760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液压传动及控制（乙）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Picture 3" descr="DSC00053.JPG"/>
          <p:cNvPicPr>
            <a:picLocks noChangeAspect="1"/>
          </p:cNvPicPr>
          <p:nvPr/>
        </p:nvPicPr>
        <p:blipFill>
          <a:blip r:embed="rId3" cstate="print"/>
          <a:srcRect b="16667"/>
          <a:stretch>
            <a:fillRect/>
          </a:stretch>
        </p:blipFill>
        <p:spPr>
          <a:xfrm>
            <a:off x="7168896" y="4663449"/>
            <a:ext cx="1975104" cy="2194551"/>
          </a:xfrm>
          <a:prstGeom prst="rect">
            <a:avLst/>
          </a:prstGeom>
        </p:spPr>
      </p:pic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539552" y="3053239"/>
            <a:ext cx="7308304" cy="1622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第十讲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流体动力与机电系统国家重点实验室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2021.12.9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比例压力阀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547084"/>
            <a:ext cx="7247273" cy="495658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477176" y="1655222"/>
            <a:ext cx="648072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/>
              <a:t>图</a:t>
            </a:r>
            <a:r>
              <a:rPr lang="en-US" altLang="zh-CN" sz="1100" dirty="0"/>
              <a:t>b</a:t>
            </a:r>
            <a:endParaRPr lang="zh-CN" altLang="en-US" sz="1100" dirty="0"/>
          </a:p>
        </p:txBody>
      </p:sp>
      <p:sp>
        <p:nvSpPr>
          <p:cNvPr id="19" name="文本框 18"/>
          <p:cNvSpPr txBox="1"/>
          <p:nvPr/>
        </p:nvSpPr>
        <p:spPr>
          <a:xfrm>
            <a:off x="2051720" y="1655222"/>
            <a:ext cx="648072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/>
              <a:t>图</a:t>
            </a:r>
            <a:r>
              <a:rPr lang="en-US" altLang="zh-CN" sz="1100" dirty="0"/>
              <a:t>a</a:t>
            </a:r>
            <a:endParaRPr lang="zh-CN" altLang="en-US" sz="11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004048" y="1655222"/>
            <a:ext cx="648072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/>
              <a:t>图</a:t>
            </a:r>
            <a:r>
              <a:rPr lang="en-US" altLang="zh-CN" sz="1100" dirty="0"/>
              <a:t>c</a:t>
            </a:r>
            <a:endParaRPr lang="zh-CN" altLang="en-US" sz="1100" dirty="0"/>
          </a:p>
        </p:txBody>
      </p:sp>
      <p:sp>
        <p:nvSpPr>
          <p:cNvPr id="21" name="文本框 20"/>
          <p:cNvSpPr txBox="1"/>
          <p:nvPr/>
        </p:nvSpPr>
        <p:spPr>
          <a:xfrm>
            <a:off x="6372200" y="1628800"/>
            <a:ext cx="648072" cy="26161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/>
              <a:t>图</a:t>
            </a:r>
            <a:r>
              <a:rPr lang="en-US" altLang="zh-CN" sz="1100" dirty="0"/>
              <a:t>d</a:t>
            </a:r>
            <a:endParaRPr lang="zh-CN" altLang="en-US" sz="1100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 bwMode="auto">
          <a:xfrm>
            <a:off x="2816804" y="1222707"/>
            <a:ext cx="3510392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表 几种比例溢流阀对比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60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比例流量阀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8199" y="1268761"/>
            <a:ext cx="69847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比例节流阀和比例调速阀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直动式和先导式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电机械转换器调节阀口通流面积，输出流量与输入电信号成比例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99" y="2783072"/>
            <a:ext cx="4732943" cy="30191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421856" y="5976592"/>
            <a:ext cx="2236510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latin typeface="黑体" panose="02010609060101010101" pitchFamily="49" charset="-122"/>
                <a:ea typeface="黑体" panose="02010609060101010101" pitchFamily="49" charset="-122"/>
              </a:rPr>
              <a:t>比例流量阀分类示意图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128" y="2996952"/>
            <a:ext cx="3175649" cy="1372161"/>
          </a:xfrm>
          <a:prstGeom prst="rect">
            <a:avLst/>
          </a:prstGeom>
          <a:ln w="28575">
            <a:solidFill>
              <a:schemeClr val="accent5">
                <a:lumMod val="50000"/>
              </a:schemeClr>
            </a:solidFill>
            <a:prstDash val="sysDot"/>
          </a:ln>
        </p:spPr>
      </p:pic>
    </p:spTree>
    <p:extLst>
      <p:ext uri="{BB962C8B-B14F-4D97-AF65-F5344CB8AC3E}">
        <p14:creationId xmlns:p14="http://schemas.microsoft.com/office/powerpoint/2010/main" val="2138436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比例流量阀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378168" y="1255977"/>
            <a:ext cx="22447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比例节流阀 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745" y="1822504"/>
            <a:ext cx="3788296" cy="194761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73" y="3770116"/>
            <a:ext cx="3931679" cy="1932062"/>
          </a:xfrm>
          <a:prstGeom prst="rect">
            <a:avLst/>
          </a:prstGeom>
        </p:spPr>
      </p:pic>
      <p:sp>
        <p:nvSpPr>
          <p:cNvPr id="14" name="Rectangle 2"/>
          <p:cNvSpPr txBox="1">
            <a:spLocks/>
          </p:cNvSpPr>
          <p:nvPr/>
        </p:nvSpPr>
        <p:spPr bwMode="auto">
          <a:xfrm>
            <a:off x="861651" y="5659708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带位置调节闭环的直动式比例节流阀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1017" y="1147820"/>
            <a:ext cx="1836441" cy="9622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212" y="3503835"/>
            <a:ext cx="1310896" cy="6798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2758" y="1628800"/>
            <a:ext cx="3411472" cy="2654063"/>
          </a:xfrm>
          <a:prstGeom prst="rect">
            <a:avLst/>
          </a:prstGeom>
        </p:spPr>
      </p:pic>
      <p:sp>
        <p:nvSpPr>
          <p:cNvPr id="11" name="Rectangle 2"/>
          <p:cNvSpPr txBox="1">
            <a:spLocks/>
          </p:cNvSpPr>
          <p:nvPr/>
        </p:nvSpPr>
        <p:spPr bwMode="auto">
          <a:xfrm>
            <a:off x="4434187" y="4321484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插装式比例节流阀</a:t>
            </a:r>
          </a:p>
        </p:txBody>
      </p:sp>
      <p:sp>
        <p:nvSpPr>
          <p:cNvPr id="17" name="Rectangle 2"/>
          <p:cNvSpPr txBox="1">
            <a:spLocks/>
          </p:cNvSpPr>
          <p:nvPr/>
        </p:nvSpPr>
        <p:spPr bwMode="auto">
          <a:xfrm>
            <a:off x="964969" y="1965864"/>
            <a:ext cx="720080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NG06</a:t>
            </a:r>
            <a:endParaRPr lang="zh-CN" altLang="en-US" sz="16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Rectangle 2"/>
          <p:cNvSpPr txBox="1">
            <a:spLocks/>
          </p:cNvSpPr>
          <p:nvPr/>
        </p:nvSpPr>
        <p:spPr bwMode="auto">
          <a:xfrm>
            <a:off x="964969" y="3421276"/>
            <a:ext cx="720080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NG10</a:t>
            </a:r>
            <a:endParaRPr lang="zh-CN" altLang="en-US" sz="1600" kern="0" dirty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2872" y="4834231"/>
            <a:ext cx="1468904" cy="171748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0111" y="4937650"/>
            <a:ext cx="2007743" cy="161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3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比例流量阀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Rectangle 2"/>
          <p:cNvSpPr txBox="1">
            <a:spLocks/>
          </p:cNvSpPr>
          <p:nvPr/>
        </p:nvSpPr>
        <p:spPr bwMode="auto">
          <a:xfrm>
            <a:off x="117857" y="1317908"/>
            <a:ext cx="2244725" cy="430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比例调速阀 </a:t>
            </a:r>
          </a:p>
        </p:txBody>
      </p:sp>
      <p:sp>
        <p:nvSpPr>
          <p:cNvPr id="14" name="Rectangle 2"/>
          <p:cNvSpPr txBox="1">
            <a:spLocks/>
          </p:cNvSpPr>
          <p:nvPr/>
        </p:nvSpPr>
        <p:spPr bwMode="auto">
          <a:xfrm>
            <a:off x="899592" y="5391092"/>
            <a:ext cx="2088232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en-US" altLang="zh-CN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2FRE6..</a:t>
            </a:r>
            <a:r>
              <a:rPr lang="zh-CN" altLang="en-US" sz="16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比例调速阀</a:t>
            </a:r>
          </a:p>
        </p:txBody>
      </p:sp>
      <p:sp>
        <p:nvSpPr>
          <p:cNvPr id="11" name="Rectangle 2"/>
          <p:cNvSpPr txBox="1">
            <a:spLocks/>
          </p:cNvSpPr>
          <p:nvPr/>
        </p:nvSpPr>
        <p:spPr bwMode="auto">
          <a:xfrm>
            <a:off x="1475656" y="5916726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u="sng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直动式二通型比例调速阀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817" y="2103347"/>
            <a:ext cx="2526183" cy="323225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186" y="5040855"/>
            <a:ext cx="1666086" cy="1290534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012" y="2168460"/>
            <a:ext cx="2597844" cy="1671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9D8B8C3-C091-4C1F-B97D-E6259E7EC4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5736" y="1231077"/>
            <a:ext cx="6830407" cy="261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5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704" y="2298788"/>
            <a:ext cx="3176604" cy="143890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074" y="1717693"/>
            <a:ext cx="2891629" cy="20677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比例方向（节流）阀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/>
          <a:srcRect l="2137" t="16989" r="-2137"/>
          <a:stretch/>
        </p:blipFill>
        <p:spPr>
          <a:xfrm>
            <a:off x="885858" y="1216741"/>
            <a:ext cx="1381125" cy="7037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21" y="1913769"/>
            <a:ext cx="3832479" cy="2208944"/>
          </a:xfrm>
          <a:prstGeom prst="rect">
            <a:avLst/>
          </a:prstGeom>
        </p:spPr>
      </p:pic>
      <p:sp>
        <p:nvSpPr>
          <p:cNvPr id="9" name="Rectangle 2"/>
          <p:cNvSpPr txBox="1">
            <a:spLocks/>
          </p:cNvSpPr>
          <p:nvPr/>
        </p:nvSpPr>
        <p:spPr bwMode="auto">
          <a:xfrm>
            <a:off x="910460" y="3847575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u="sng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直控式比例方向阀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4175323"/>
            <a:ext cx="4733373" cy="2034448"/>
          </a:xfrm>
          <a:prstGeom prst="rect">
            <a:avLst/>
          </a:prstGeom>
        </p:spPr>
      </p:pic>
      <p:sp>
        <p:nvSpPr>
          <p:cNvPr id="11" name="Rectangle 2"/>
          <p:cNvSpPr txBox="1">
            <a:spLocks/>
          </p:cNvSpPr>
          <p:nvPr/>
        </p:nvSpPr>
        <p:spPr bwMode="auto">
          <a:xfrm>
            <a:off x="921556" y="6190834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u="sng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带位置反馈闭环直控式比例方向阀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5985" y="1030802"/>
            <a:ext cx="3832479" cy="2801170"/>
          </a:xfrm>
          <a:prstGeom prst="rect">
            <a:avLst/>
          </a:prstGeom>
        </p:spPr>
      </p:pic>
      <p:sp>
        <p:nvSpPr>
          <p:cNvPr id="13" name="Rectangle 2"/>
          <p:cNvSpPr txBox="1">
            <a:spLocks/>
          </p:cNvSpPr>
          <p:nvPr/>
        </p:nvSpPr>
        <p:spPr bwMode="auto">
          <a:xfrm>
            <a:off x="5225981" y="3804657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u="sng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先导式比例方向阀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4848" y="4186596"/>
            <a:ext cx="2016224" cy="2233086"/>
          </a:xfrm>
          <a:prstGeom prst="rect">
            <a:avLst/>
          </a:prstGeom>
        </p:spPr>
      </p:pic>
      <p:sp>
        <p:nvSpPr>
          <p:cNvPr id="15" name="Rectangle 2"/>
          <p:cNvSpPr txBox="1">
            <a:spLocks/>
          </p:cNvSpPr>
          <p:nvPr/>
        </p:nvSpPr>
        <p:spPr bwMode="auto">
          <a:xfrm>
            <a:off x="6201515" y="6321346"/>
            <a:ext cx="1800200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40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先导供油回油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42507" y="1253488"/>
            <a:ext cx="1626007" cy="119870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9752" y="522414"/>
            <a:ext cx="1503925" cy="988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9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比例方向（节流）阀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E3D9BD13-DB50-4A2E-9822-DD6FA8F3A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196" y="1298817"/>
            <a:ext cx="5675176" cy="5403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82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比例方向（节流）阀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2"/>
          <p:cNvSpPr txBox="1">
            <a:spLocks/>
          </p:cNvSpPr>
          <p:nvPr/>
        </p:nvSpPr>
        <p:spPr bwMode="auto">
          <a:xfrm>
            <a:off x="2967444" y="6134846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600" u="sng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两级电反馈电液比例方向阀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171" y="1392716"/>
            <a:ext cx="6789030" cy="4556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25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比例阀的特点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09613"/>
              </p:ext>
            </p:extLst>
          </p:nvPr>
        </p:nvGraphicFramePr>
        <p:xfrm>
          <a:off x="503547" y="1448779"/>
          <a:ext cx="8136905" cy="51975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292">
                  <a:extLst>
                    <a:ext uri="{9D8B030D-6E8A-4147-A177-3AD203B41FA5}">
                      <a16:colId xmlns:a16="http://schemas.microsoft.com/office/drawing/2014/main" val="2165829214"/>
                    </a:ext>
                  </a:extLst>
                </a:gridCol>
                <a:gridCol w="3423225">
                  <a:extLst>
                    <a:ext uri="{9D8B030D-6E8A-4147-A177-3AD203B41FA5}">
                      <a16:colId xmlns:a16="http://schemas.microsoft.com/office/drawing/2014/main" val="1322939713"/>
                    </a:ext>
                  </a:extLst>
                </a:gridCol>
                <a:gridCol w="3492388">
                  <a:extLst>
                    <a:ext uri="{9D8B030D-6E8A-4147-A177-3AD203B41FA5}">
                      <a16:colId xmlns:a16="http://schemas.microsoft.com/office/drawing/2014/main" val="459580201"/>
                    </a:ext>
                  </a:extLst>
                </a:gridCol>
              </a:tblGrid>
              <a:tr h="421718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电液比例阀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电液伺服阀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02113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压力、流量、方向控制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多为四通，同时控制方向和流量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0412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位移转换器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功率较大的比例电磁铁（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50W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直接驱动阀芯或压缩弹簧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功率较小的力矩马达（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0.1-0.3W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带动喷嘴挡板或射流管放大管</a:t>
                      </a:r>
                      <a:endParaRPr lang="en-US" altLang="zh-CN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先导输出功率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100W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27728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过滤精度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-/16/13---/18/14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-/13/9---/15/11 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进口过滤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34939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线性度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低压降（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0.8MPa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）工作通过较大流量阀体内阻力影响线性度（饱和）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高压降（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7MPa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）下工作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,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阀体内阻力对线性度影响不大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94904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遮盖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20%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一般精度，可以互换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0 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极高精度，单件配作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77178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8-60ms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2-10ms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993548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频率响应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10-150Hz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100-500Hz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226903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电子控制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比例放大器与阀一起供应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电子电路专门设计，包括整个闭环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5368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应用领域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执行元件开环或闭环控制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执行元件闭环控制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861332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价格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普通阀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3-6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普通阀</a:t>
                      </a:r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10</a:t>
                      </a:r>
                      <a:r>
                        <a:rPr lang="zh-CN" altLang="en-US" sz="1600" dirty="0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倍以上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802468"/>
                  </a:ext>
                </a:extLst>
              </a:tr>
            </a:tbl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987824" y="1016731"/>
            <a:ext cx="31683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表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电液比例阀和电液伺服阀比较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3458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比例阀的特点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2981295" y="1329860"/>
            <a:ext cx="31683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电液比例阀和电液伺服阀比较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988840"/>
            <a:ext cx="4434141" cy="35313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282" y="3399613"/>
            <a:ext cx="2847136" cy="2489327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375525" y="5767999"/>
            <a:ext cx="316835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典型比例阀和伺服阀的滞环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912613" y="5888940"/>
            <a:ext cx="2515816" cy="39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比例阀和伺服阀的线性度</a:t>
            </a:r>
            <a:endParaRPr lang="en-US" altLang="zh-CN" sz="1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684" y="1839595"/>
            <a:ext cx="3043228" cy="1250699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4829677" y="3131104"/>
            <a:ext cx="2515816" cy="39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400" kern="0" dirty="0">
                <a:latin typeface="黑体" panose="02010609060101010101" pitchFamily="49" charset="-122"/>
                <a:ea typeface="黑体" panose="02010609060101010101" pitchFamily="49" charset="-122"/>
              </a:rPr>
              <a:t>正遮盖与零遮盖性能</a:t>
            </a:r>
            <a:endParaRPr lang="en-US" altLang="zh-CN" sz="1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99793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8352928" cy="547260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比例阀的选用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5576" y="1556792"/>
            <a:ext cx="7344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系统的某液压参数（如压力）设定值超过三个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  <a:r>
              <a:rPr lang="zh-CN" altLang="en-US" sz="2400" u="sng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比例阀控制</a:t>
            </a:r>
            <a:endParaRPr lang="en-US" altLang="zh-CN" sz="2400" u="sng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机构加速、减速有效控制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  <a:r>
              <a:rPr lang="zh-CN" altLang="en-US" sz="2400" u="sng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斜坡信号作用于比例方向阀控制</a:t>
            </a:r>
            <a:endParaRPr lang="en-US" altLang="zh-CN" sz="2000" u="sng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精确控制机构运动速度而不受负载影响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</a:t>
            </a: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→</a:t>
            </a:r>
            <a:r>
              <a:rPr lang="zh-CN" altLang="en-US" sz="2400" u="sng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比例方向阀和压力补偿器实现负载补偿控制</a:t>
            </a:r>
          </a:p>
        </p:txBody>
      </p:sp>
    </p:spTree>
    <p:extLst>
      <p:ext uri="{BB962C8B-B14F-4D97-AF65-F5344CB8AC3E}">
        <p14:creationId xmlns:p14="http://schemas.microsoft.com/office/powerpoint/2010/main" val="105578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15008" y="753354"/>
            <a:ext cx="8640960" cy="1443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电液比例阀概述和分类</a:t>
            </a:r>
            <a:endParaRPr lang="en-US" altLang="zh-CN" sz="24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按输入的电信号连续成比例地对油液的压力、流量、方向进行控制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制造成本、抗污染等方面优于电液伺服阀。</a:t>
            </a: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43808" y="196902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电液比例压力阀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电液比例流量阀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电液比例方向阀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电液比例复合阀（比例压力流量阀）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1176" y="1997003"/>
            <a:ext cx="22685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按控制功能分类</a:t>
            </a:r>
            <a:endParaRPr lang="zh-CN" altLang="en-US" sz="2000" dirty="0"/>
          </a:p>
        </p:txBody>
      </p:sp>
      <p:sp>
        <p:nvSpPr>
          <p:cNvPr id="12" name="矩形 11"/>
          <p:cNvSpPr/>
          <p:nvPr/>
        </p:nvSpPr>
        <p:spPr>
          <a:xfrm>
            <a:off x="483648" y="3908773"/>
            <a:ext cx="660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按液压放大级分类 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直动式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先导式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3648" y="4470886"/>
            <a:ext cx="66086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按阀内级间参数反馈分类 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带反馈型</a:t>
            </a: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不带反馈型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635896" y="4804232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流量反馈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位移反馈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力反馈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位移电反馈、流量电反馈</a:t>
            </a:r>
            <a:endParaRPr lang="en-US" altLang="zh-CN" sz="20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0580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5472609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数字信号直接控制阀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，直接与计算机接口，不需数模转换器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结构简单、工艺性好、制造成本低、抗污染能力强、重复性好、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工作稳定可靠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功耗小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计算机实时控制电液系统部分取代比例阀或伺服阀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嵌入式数字化控制提升电液伺服阀的动静特性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结构类型：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①步进电机直驱式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②力矩马达和球阀组成高速开关数字阀 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③锥阀型高速开关阀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数字量控制方法：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脉数调制（</a:t>
            </a: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PNM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增量控制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lnSpc>
                <a:spcPct val="125000"/>
              </a:lnSpc>
              <a:buNone/>
            </a:pP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脉宽调制（</a:t>
            </a:r>
            <a:r>
              <a:rPr lang="en-US" altLang="zh-CN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PWM</a:t>
            </a: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）控制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112100" y="4161754"/>
            <a:ext cx="7564356" cy="56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endParaRPr lang="en-US" altLang="zh-CN" sz="24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810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电液数字阀的结构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步进电机直接驱动的数字流量阀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112100" y="4161754"/>
            <a:ext cx="7564356" cy="56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endParaRPr lang="en-US" altLang="zh-CN" sz="24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261207" y="4880109"/>
            <a:ext cx="36724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 由步进电机直接驱动的数字流量阀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079429" y="5398865"/>
            <a:ext cx="4035964" cy="68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1-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阀套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2-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连接杆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3-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零位位移传感器 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ctr">
              <a:buNone/>
            </a:pP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4-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步进电动机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5-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滚珠丝杠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6-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节流阀阀芯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5206" r="22675" b="21604"/>
          <a:stretch/>
        </p:blipFill>
        <p:spPr>
          <a:xfrm>
            <a:off x="5668646" y="548680"/>
            <a:ext cx="2304257" cy="199004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F2E5965-E479-4A38-8E76-C181F7FE5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2" y="2276872"/>
            <a:ext cx="8349235" cy="425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电液数字阀的结构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力矩马达和球阀组成的高速开关型数字阀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763688" y="5949280"/>
            <a:ext cx="36724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 球阀型二位三通高速开关阀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940152" y="2852936"/>
            <a:ext cx="2742841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流量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1.2L/min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工作压力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20MPa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最短切换时间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0.8ms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C4991E-4294-4CA3-BF9D-2F1D90B70D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229"/>
          <a:stretch/>
        </p:blipFill>
        <p:spPr>
          <a:xfrm>
            <a:off x="1121548" y="1767526"/>
            <a:ext cx="3894365" cy="488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31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电液数字阀的结构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锥阀型高速开关电磁阀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5940152" y="2852936"/>
            <a:ext cx="2742841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额定流量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12L/min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行程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0.3mm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动作时间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3ms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控制电流</a:t>
            </a:r>
            <a:r>
              <a:rPr lang="en-US" altLang="zh-CN" sz="1800" kern="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0.7A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827584" y="5949280"/>
            <a:ext cx="468052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1-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阀芯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2-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铁心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3-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固定元件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4-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线圈 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5-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弹簧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7D0639-41A4-440C-AC24-8500F7E7FA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51"/>
          <a:stretch/>
        </p:blipFill>
        <p:spPr>
          <a:xfrm>
            <a:off x="1259633" y="1668021"/>
            <a:ext cx="3888432" cy="4855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5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电液数字阀的使用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增量式数字阀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87081" y="5143445"/>
            <a:ext cx="302231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 增量式数字阀控制电液系统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9939" y="2730434"/>
            <a:ext cx="100811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</a:t>
            </a:r>
          </a:p>
        </p:txBody>
      </p:sp>
      <p:sp>
        <p:nvSpPr>
          <p:cNvPr id="10" name="矩形 9"/>
          <p:cNvSpPr/>
          <p:nvPr/>
        </p:nvSpPr>
        <p:spPr>
          <a:xfrm>
            <a:off x="1660269" y="2727277"/>
            <a:ext cx="792088" cy="63844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驱动</a:t>
            </a:r>
            <a:endParaRPr lang="en-US" altLang="zh-CN" dirty="0"/>
          </a:p>
          <a:p>
            <a:pPr algn="ctr"/>
            <a:r>
              <a:rPr lang="zh-CN" altLang="en-US" dirty="0"/>
              <a:t>电源</a:t>
            </a:r>
          </a:p>
        </p:txBody>
      </p:sp>
      <p:sp>
        <p:nvSpPr>
          <p:cNvPr id="11" name="矩形 10"/>
          <p:cNvSpPr/>
          <p:nvPr/>
        </p:nvSpPr>
        <p:spPr>
          <a:xfrm>
            <a:off x="2987081" y="2730434"/>
            <a:ext cx="900100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步进</a:t>
            </a:r>
            <a:endParaRPr lang="en-US" altLang="zh-CN" dirty="0"/>
          </a:p>
          <a:p>
            <a:pPr algn="ctr"/>
            <a:r>
              <a:rPr lang="zh-CN" altLang="en-US" dirty="0"/>
              <a:t>电动机</a:t>
            </a:r>
          </a:p>
        </p:txBody>
      </p:sp>
      <p:sp>
        <p:nvSpPr>
          <p:cNvPr id="12" name="矩形 11"/>
          <p:cNvSpPr/>
          <p:nvPr/>
        </p:nvSpPr>
        <p:spPr>
          <a:xfrm>
            <a:off x="4332985" y="2730434"/>
            <a:ext cx="925660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机械式</a:t>
            </a:r>
            <a:endParaRPr lang="en-US" altLang="zh-CN" dirty="0"/>
          </a:p>
          <a:p>
            <a:pPr algn="ctr"/>
            <a:r>
              <a:rPr lang="zh-CN" altLang="en-US" dirty="0"/>
              <a:t>转换器</a:t>
            </a:r>
          </a:p>
        </p:txBody>
      </p:sp>
      <p:sp>
        <p:nvSpPr>
          <p:cNvPr id="13" name="矩形 12"/>
          <p:cNvSpPr/>
          <p:nvPr/>
        </p:nvSpPr>
        <p:spPr>
          <a:xfrm>
            <a:off x="5618685" y="2730434"/>
            <a:ext cx="951286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液压阀</a:t>
            </a:r>
          </a:p>
        </p:txBody>
      </p:sp>
      <p:sp>
        <p:nvSpPr>
          <p:cNvPr id="14" name="矩形 13"/>
          <p:cNvSpPr/>
          <p:nvPr/>
        </p:nvSpPr>
        <p:spPr>
          <a:xfrm>
            <a:off x="7036539" y="2730434"/>
            <a:ext cx="136489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液压执行</a:t>
            </a:r>
            <a:endParaRPr lang="en-US" altLang="zh-CN" dirty="0"/>
          </a:p>
          <a:p>
            <a:pPr algn="ctr"/>
            <a:r>
              <a:rPr lang="zh-CN" altLang="en-US" dirty="0"/>
              <a:t>机构及负载</a:t>
            </a:r>
          </a:p>
        </p:txBody>
      </p:sp>
      <p:sp>
        <p:nvSpPr>
          <p:cNvPr id="15" name="矩形 14"/>
          <p:cNvSpPr/>
          <p:nvPr/>
        </p:nvSpPr>
        <p:spPr>
          <a:xfrm>
            <a:off x="3729063" y="4107493"/>
            <a:ext cx="951286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传感器</a:t>
            </a: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1368051" y="3046498"/>
            <a:ext cx="2922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1" idx="1"/>
          </p:cNvCxnSpPr>
          <p:nvPr/>
        </p:nvCxnSpPr>
        <p:spPr>
          <a:xfrm>
            <a:off x="2486938" y="3046498"/>
            <a:ext cx="5001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1" idx="3"/>
          </p:cNvCxnSpPr>
          <p:nvPr/>
        </p:nvCxnSpPr>
        <p:spPr>
          <a:xfrm>
            <a:off x="3887181" y="3046498"/>
            <a:ext cx="480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258645" y="3046498"/>
            <a:ext cx="3600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3" idx="3"/>
            <a:endCxn id="14" idx="1"/>
          </p:cNvCxnSpPr>
          <p:nvPr/>
        </p:nvCxnSpPr>
        <p:spPr>
          <a:xfrm>
            <a:off x="6569971" y="3046498"/>
            <a:ext cx="4665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4" idx="3"/>
          </p:cNvCxnSpPr>
          <p:nvPr/>
        </p:nvCxnSpPr>
        <p:spPr>
          <a:xfrm>
            <a:off x="8401431" y="3046498"/>
            <a:ext cx="58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402835" y="2289760"/>
            <a:ext cx="4569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被控量</a:t>
            </a:r>
          </a:p>
        </p:txBody>
      </p:sp>
      <p:cxnSp>
        <p:nvCxnSpPr>
          <p:cNvPr id="30" name="肘形连接符 29"/>
          <p:cNvCxnSpPr>
            <a:stCxn id="28" idx="2"/>
            <a:endCxn id="15" idx="3"/>
          </p:cNvCxnSpPr>
          <p:nvPr/>
        </p:nvCxnSpPr>
        <p:spPr>
          <a:xfrm rot="5400000">
            <a:off x="5958264" y="1750510"/>
            <a:ext cx="1395133" cy="39509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5" idx="1"/>
            <a:endCxn id="5" idx="2"/>
          </p:cNvCxnSpPr>
          <p:nvPr/>
        </p:nvCxnSpPr>
        <p:spPr>
          <a:xfrm rot="10800000">
            <a:off x="863995" y="3362563"/>
            <a:ext cx="2865068" cy="1060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2426088" y="2488445"/>
            <a:ext cx="5806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脉冲序列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/>
              <p:cNvSpPr txBox="1"/>
              <p:nvPr/>
            </p:nvSpPr>
            <p:spPr>
              <a:xfrm>
                <a:off x="5191843" y="2642333"/>
                <a:ext cx="49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1843" y="2642333"/>
                <a:ext cx="493644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3852972" y="2679378"/>
                <a:ext cx="49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972" y="2679378"/>
                <a:ext cx="49364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/>
              <p:cNvSpPr txBox="1"/>
              <p:nvPr/>
            </p:nvSpPr>
            <p:spPr>
              <a:xfrm>
                <a:off x="6491337" y="2624632"/>
                <a:ext cx="4936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2" name="文本框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1337" y="2624632"/>
                <a:ext cx="493644" cy="369332"/>
              </a:xfrm>
              <a:prstGeom prst="rect">
                <a:avLst/>
              </a:prstGeom>
              <a:blipFill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圆角矩形 43"/>
          <p:cNvSpPr/>
          <p:nvPr/>
        </p:nvSpPr>
        <p:spPr>
          <a:xfrm>
            <a:off x="2901686" y="2289759"/>
            <a:ext cx="4081891" cy="1429449"/>
          </a:xfrm>
          <a:prstGeom prst="roundRect">
            <a:avLst>
              <a:gd name="adj" fmla="val 8516"/>
            </a:avLst>
          </a:prstGeom>
          <a:noFill/>
          <a:ln>
            <a:prstDash val="lgDashDot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852972" y="1817549"/>
            <a:ext cx="2040943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增量式数字阀</a:t>
            </a:r>
          </a:p>
        </p:txBody>
      </p:sp>
    </p:spTree>
    <p:extLst>
      <p:ext uri="{BB962C8B-B14F-4D97-AF65-F5344CB8AC3E}">
        <p14:creationId xmlns:p14="http://schemas.microsoft.com/office/powerpoint/2010/main" val="3690783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电液数字阀的使用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脉宽调制式数字阀</a:t>
            </a:r>
            <a:endParaRPr lang="en-US" altLang="zh-CN" sz="20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366075" y="6185257"/>
            <a:ext cx="410269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 脉宽调制（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PWM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）式数字阀控制电液系统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0522" y="3284984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计算机系统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6444208" y="2749858"/>
            <a:ext cx="1957223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高速开关数字阀及执行元件</a:t>
            </a:r>
          </a:p>
        </p:txBody>
      </p:sp>
      <p:sp>
        <p:nvSpPr>
          <p:cNvPr id="15" name="矩形 14"/>
          <p:cNvSpPr/>
          <p:nvPr/>
        </p:nvSpPr>
        <p:spPr>
          <a:xfrm>
            <a:off x="3411202" y="5280799"/>
            <a:ext cx="1908549" cy="656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检测及反馈元件</a:t>
            </a:r>
          </a:p>
        </p:txBody>
      </p:sp>
      <p:cxnSp>
        <p:nvCxnSpPr>
          <p:cNvPr id="27" name="直接箭头连接符 26"/>
          <p:cNvCxnSpPr>
            <a:stCxn id="14" idx="3"/>
          </p:cNvCxnSpPr>
          <p:nvPr/>
        </p:nvCxnSpPr>
        <p:spPr>
          <a:xfrm>
            <a:off x="8401431" y="3046498"/>
            <a:ext cx="58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466859" y="2215501"/>
            <a:ext cx="456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被控量</a:t>
            </a:r>
          </a:p>
        </p:txBody>
      </p:sp>
      <p:cxnSp>
        <p:nvCxnSpPr>
          <p:cNvPr id="30" name="肘形连接符 29"/>
          <p:cNvCxnSpPr>
            <a:stCxn id="28" idx="2"/>
            <a:endCxn id="15" idx="3"/>
          </p:cNvCxnSpPr>
          <p:nvPr/>
        </p:nvCxnSpPr>
        <p:spPr>
          <a:xfrm rot="5400000">
            <a:off x="5726334" y="2639916"/>
            <a:ext cx="2562419" cy="3375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5" idx="1"/>
            <a:endCxn id="5" idx="2"/>
          </p:cNvCxnSpPr>
          <p:nvPr/>
        </p:nvCxnSpPr>
        <p:spPr>
          <a:xfrm rot="10800000">
            <a:off x="1094598" y="3917113"/>
            <a:ext cx="2316604" cy="169180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5536" y="2041678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模拟信号源</a:t>
            </a:r>
          </a:p>
        </p:txBody>
      </p:sp>
      <p:sp>
        <p:nvSpPr>
          <p:cNvPr id="37" name="矩形 36"/>
          <p:cNvSpPr/>
          <p:nvPr/>
        </p:nvSpPr>
        <p:spPr>
          <a:xfrm>
            <a:off x="2748803" y="2749858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脉宽调制器</a:t>
            </a:r>
          </a:p>
        </p:txBody>
      </p:sp>
      <p:sp>
        <p:nvSpPr>
          <p:cNvPr id="38" name="矩形 37"/>
          <p:cNvSpPr/>
          <p:nvPr/>
        </p:nvSpPr>
        <p:spPr>
          <a:xfrm>
            <a:off x="4596505" y="2749858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功率放大器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116955" y="3065922"/>
            <a:ext cx="47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964657" y="3065922"/>
            <a:ext cx="47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50194" y="2851751"/>
            <a:ext cx="209294" cy="21023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37" idx="1"/>
          </p:cNvCxnSpPr>
          <p:nvPr/>
        </p:nvCxnSpPr>
        <p:spPr>
          <a:xfrm>
            <a:off x="2359488" y="3061982"/>
            <a:ext cx="389315" cy="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flipV="1">
            <a:off x="2409599" y="3061982"/>
            <a:ext cx="1947131" cy="741902"/>
          </a:xfrm>
          <a:prstGeom prst="bentConnector3">
            <a:avLst>
              <a:gd name="adj1" fmla="val 1017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2214941" y="3544434"/>
            <a:ext cx="194658" cy="2446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" idx="3"/>
          </p:cNvCxnSpPr>
          <p:nvPr/>
        </p:nvCxnSpPr>
        <p:spPr>
          <a:xfrm>
            <a:off x="1778674" y="3601048"/>
            <a:ext cx="33215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5" idx="3"/>
          </p:cNvCxnSpPr>
          <p:nvPr/>
        </p:nvCxnSpPr>
        <p:spPr>
          <a:xfrm>
            <a:off x="1763688" y="2357742"/>
            <a:ext cx="5958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359488" y="2357742"/>
            <a:ext cx="0" cy="3160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254841" y="3061982"/>
            <a:ext cx="0" cy="37095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文本框 78"/>
          <p:cNvSpPr txBox="1"/>
          <p:nvPr/>
        </p:nvSpPr>
        <p:spPr>
          <a:xfrm>
            <a:off x="2061588" y="3917112"/>
            <a:ext cx="1809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脉宽调制信号</a:t>
            </a: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389345">
            <a:off x="4551342" y="3553680"/>
            <a:ext cx="1536818" cy="1555732"/>
          </a:xfrm>
          <a:prstGeom prst="rect">
            <a:avLst/>
          </a:prstGeom>
        </p:spPr>
      </p:pic>
      <p:sp>
        <p:nvSpPr>
          <p:cNvPr id="86" name="燕尾形箭头 85"/>
          <p:cNvSpPr/>
          <p:nvPr/>
        </p:nvSpPr>
        <p:spPr>
          <a:xfrm rot="10800000">
            <a:off x="3667513" y="4014454"/>
            <a:ext cx="740088" cy="203108"/>
          </a:xfrm>
          <a:prstGeom prst="notchedRightArrow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Content Placeholder 2"/>
          <p:cNvSpPr txBox="1">
            <a:spLocks/>
          </p:cNvSpPr>
          <p:nvPr/>
        </p:nvSpPr>
        <p:spPr bwMode="auto">
          <a:xfrm>
            <a:off x="6020188" y="4116008"/>
            <a:ext cx="1495988" cy="503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200" kern="0" dirty="0">
                <a:latin typeface="黑体" panose="02010609060101010101" pitchFamily="49" charset="-122"/>
                <a:ea typeface="黑体" panose="02010609060101010101" pitchFamily="49" charset="-122"/>
              </a:rPr>
              <a:t>a)</a:t>
            </a:r>
            <a:r>
              <a:rPr lang="zh-CN" altLang="en-US" sz="1200" kern="0" dirty="0">
                <a:latin typeface="黑体" panose="02010609060101010101" pitchFamily="49" charset="-122"/>
                <a:ea typeface="黑体" panose="02010609060101010101" pitchFamily="49" charset="-122"/>
              </a:rPr>
              <a:t>连续信号 </a:t>
            </a:r>
            <a:endParaRPr lang="en-US" altLang="zh-CN" sz="1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sz="1200" kern="0" dirty="0">
                <a:latin typeface="黑体" panose="02010609060101010101" pitchFamily="49" charset="-122"/>
                <a:ea typeface="黑体" panose="02010609060101010101" pitchFamily="49" charset="-122"/>
              </a:rPr>
              <a:t>b)</a:t>
            </a:r>
            <a:r>
              <a:rPr lang="zh-CN" altLang="en-US" sz="1200" kern="0" dirty="0">
                <a:latin typeface="黑体" panose="02010609060101010101" pitchFamily="49" charset="-122"/>
                <a:ea typeface="黑体" panose="02010609060101010101" pitchFamily="49" charset="-122"/>
              </a:rPr>
              <a:t>脉宽调制信号</a:t>
            </a:r>
            <a:endParaRPr lang="en-US" altLang="zh-CN" sz="1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860573" y="1844824"/>
            <a:ext cx="45719" cy="457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4505148" y="3544434"/>
            <a:ext cx="2803156" cy="1468742"/>
          </a:xfrm>
          <a:prstGeom prst="rect">
            <a:avLst/>
          </a:prstGeom>
          <a:noFill/>
          <a:ln w="9525"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文本框 89"/>
          <p:cNvSpPr txBox="1"/>
          <p:nvPr/>
        </p:nvSpPr>
        <p:spPr>
          <a:xfrm>
            <a:off x="5943320" y="3762549"/>
            <a:ext cx="13649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n w="0"/>
                <a:solidFill>
                  <a:schemeClr val="accent1"/>
                </a:solidFill>
              </a:rPr>
              <a:t>信号的脉宽调制</a:t>
            </a:r>
          </a:p>
        </p:txBody>
      </p:sp>
    </p:spTree>
    <p:extLst>
      <p:ext uri="{BB962C8B-B14F-4D97-AF65-F5344CB8AC3E}">
        <p14:creationId xmlns:p14="http://schemas.microsoft.com/office/powerpoint/2010/main" val="35656660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1260" y="41604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电液伺服阀、比例阀、数字阀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908720"/>
            <a:ext cx="7772400" cy="4320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目的任务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827584" y="1484625"/>
            <a:ext cx="7884368" cy="977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b="1" kern="0" dirty="0">
                <a:ea typeface="黑体" panose="02010609060101010101" pitchFamily="49" charset="-122"/>
              </a:rPr>
              <a:t>了解电液伺服阀、比例阀、数字阀的原理和结构特性</a:t>
            </a:r>
            <a:endParaRPr lang="en-US" altLang="zh-CN" sz="2400" b="1" kern="0" dirty="0">
              <a:ea typeface="黑体" panose="02010609060101010101" pitchFamily="49" charset="-122"/>
            </a:endParaRPr>
          </a:p>
          <a:p>
            <a:r>
              <a:rPr lang="zh-CN" altLang="en-US" sz="2400" b="1" kern="0" dirty="0">
                <a:ea typeface="黑体" panose="02010609060101010101" pitchFamily="49" charset="-122"/>
              </a:rPr>
              <a:t>掌握电液伺服阀和电液比例阀的工作原理和特性。</a:t>
            </a:r>
          </a:p>
        </p:txBody>
      </p:sp>
      <p:sp>
        <p:nvSpPr>
          <p:cNvPr id="12" name="内容占位符 3"/>
          <p:cNvSpPr txBox="1">
            <a:spLocks/>
          </p:cNvSpPr>
          <p:nvPr/>
        </p:nvSpPr>
        <p:spPr bwMode="auto">
          <a:xfrm>
            <a:off x="683568" y="2663550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C00000"/>
                </a:solidFill>
              </a:rPr>
              <a:t>重点难点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797814" y="3223582"/>
            <a:ext cx="7884368" cy="13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b="1" kern="0" dirty="0">
                <a:ea typeface="黑体" panose="02010609060101010101" pitchFamily="49" charset="-122"/>
              </a:rPr>
              <a:t>电液伺服阀和电液比例阀工作原理和特性</a:t>
            </a:r>
            <a:endParaRPr lang="en-US" altLang="zh-CN" sz="2800" b="1" kern="0" dirty="0">
              <a:ea typeface="黑体" panose="02010609060101010101" pitchFamily="49" charset="-122"/>
            </a:endParaRPr>
          </a:p>
          <a:p>
            <a:r>
              <a:rPr lang="zh-CN" altLang="en-US" sz="2800" b="1" kern="0" dirty="0">
                <a:ea typeface="黑体" panose="02010609060101010101" pitchFamily="49" charset="-122"/>
              </a:rPr>
              <a:t>应用选型特性</a:t>
            </a:r>
            <a:endParaRPr lang="zh-CN" altLang="en-US" sz="2800" kern="0" dirty="0"/>
          </a:p>
        </p:txBody>
      </p:sp>
      <p:sp>
        <p:nvSpPr>
          <p:cNvPr id="14" name="内容占位符 3"/>
          <p:cNvSpPr txBox="1">
            <a:spLocks/>
          </p:cNvSpPr>
          <p:nvPr/>
        </p:nvSpPr>
        <p:spPr bwMode="auto">
          <a:xfrm>
            <a:off x="883568" y="4586479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C00000"/>
                </a:solidFill>
              </a:rPr>
              <a:t>作业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043608" y="5194686"/>
            <a:ext cx="6048672" cy="57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 b="1" kern="0" dirty="0">
                <a:ea typeface="黑体" panose="02010609060101010101" pitchFamily="49" charset="-122"/>
              </a:rPr>
              <a:t>6-13  6-14  6-18  6-19</a:t>
            </a:r>
            <a:endParaRPr lang="zh-CN" altLang="en-US" sz="3600" b="1" kern="0" dirty="0">
              <a:ea typeface="黑体" panose="02010609060101010101" pitchFamily="49" charset="-122"/>
            </a:endParaRPr>
          </a:p>
          <a:p>
            <a:endParaRPr lang="zh-CN" altLang="en-US" sz="3600" b="1" kern="0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55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比例阀的结构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1176403"/>
            <a:ext cx="4824536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电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机械转换器 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比例电磁铁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1600" y="1680460"/>
            <a:ext cx="7200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水平的位移力特性：比例电磁铁有效工作行程内，线圈电流一定，输出力保持恒定。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稳态电流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力特性具有良好的线性度、较小的死区及滞回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阶跃响应快、频响高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3068960"/>
            <a:ext cx="6259840" cy="3208525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987824" y="6394077"/>
            <a:ext cx="371716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耐高压直流比例电磁铁结构及特性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9837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比例阀的结构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99592" y="1176403"/>
            <a:ext cx="4824536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电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机械转换器 </a:t>
            </a: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比例电磁铁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895360" y="6198981"/>
            <a:ext cx="6408712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不带位移反馈的比例电磁铁位移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力特性曲线和电流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力特性曲线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561" y="1820801"/>
            <a:ext cx="3952167" cy="4215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/>
          <a:srcRect b="6856"/>
          <a:stretch/>
        </p:blipFill>
        <p:spPr>
          <a:xfrm>
            <a:off x="4737170" y="1904474"/>
            <a:ext cx="3573040" cy="4131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14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1359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比例阀的结构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033013"/>
            <a:ext cx="4824536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比例放大控制器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921496" y="1537070"/>
            <a:ext cx="6030416" cy="28146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功率放大：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输入信号：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10V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±10V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±20mA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20mA </a:t>
            </a:r>
          </a:p>
          <a:p>
            <a:pPr algn="just">
              <a:lnSpc>
                <a:spcPct val="125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输出信号：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800mA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1500mA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2500mA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2700mA</a:t>
            </a: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死区补偿：零位时，为可靠密封及降低加工成本，阀口正遮盖，通过死区补偿以消除正遮盖的影响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颤振：减小摩擦力及磁滞所造成的滞环，消除卡涩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缓冲：使电液比例阀的过渡过程比较平缓，减小冲击。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 algn="just"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位移传感器：提高阀芯控制精度（电感式、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LVDT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式） </a:t>
            </a:r>
          </a:p>
        </p:txBody>
      </p:sp>
      <p:sp>
        <p:nvSpPr>
          <p:cNvPr id="10" name="矩形 9"/>
          <p:cNvSpPr/>
          <p:nvPr/>
        </p:nvSpPr>
        <p:spPr>
          <a:xfrm>
            <a:off x="458952" y="4312887"/>
            <a:ext cx="55691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结构形式：</a:t>
            </a:r>
            <a:endParaRPr lang="en-US" altLang="zh-CN" sz="20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9592" y="1564692"/>
            <a:ext cx="95410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1" dirty="0">
                <a:ln w="0"/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作用：</a:t>
            </a:r>
          </a:p>
        </p:txBody>
      </p:sp>
      <p:sp>
        <p:nvSpPr>
          <p:cNvPr id="12" name="矩形 11"/>
          <p:cNvSpPr/>
          <p:nvPr/>
        </p:nvSpPr>
        <p:spPr>
          <a:xfrm>
            <a:off x="2051720" y="4512942"/>
            <a:ext cx="5616624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板式（工业应用最多，性能最好，要有安装机箱）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盒式（行走机械，有保护外壳，防水防灰）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插头式（结构紧凑，功能较弱，不带位移控制）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模块式（工业应用最多，性能好，要有安装机箱）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集成功放（工业应用） </a:t>
            </a:r>
          </a:p>
        </p:txBody>
      </p:sp>
    </p:spTree>
    <p:extLst>
      <p:ext uri="{BB962C8B-B14F-4D97-AF65-F5344CB8AC3E}">
        <p14:creationId xmlns:p14="http://schemas.microsoft.com/office/powerpoint/2010/main" val="137062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691359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比例阀的结构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83568" y="1033013"/>
            <a:ext cx="4824536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比例放大控制器</a:t>
            </a:r>
            <a:endParaRPr lang="en-US" altLang="zh-CN" sz="200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691359"/>
            <a:ext cx="1889943" cy="193865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224" y="2852936"/>
            <a:ext cx="1519908" cy="204857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488" y="1537070"/>
            <a:ext cx="5948800" cy="4518076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869584" y="6077340"/>
            <a:ext cx="3388608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比例放大控制器原理框图示例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3965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比例压力阀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0" t="15749" r="-450" b="18101"/>
          <a:stretch/>
        </p:blipFill>
        <p:spPr>
          <a:xfrm>
            <a:off x="4713784" y="1350735"/>
            <a:ext cx="2997364" cy="35283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951" b="22700"/>
          <a:stretch/>
        </p:blipFill>
        <p:spPr>
          <a:xfrm>
            <a:off x="899592" y="1196752"/>
            <a:ext cx="2664296" cy="332311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1593057" y="4865271"/>
            <a:ext cx="18261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latin typeface="黑体" panose="02010609060101010101" pitchFamily="49" charset="-122"/>
                <a:ea typeface="黑体" panose="02010609060101010101" pitchFamily="49" charset="-122"/>
              </a:rPr>
              <a:t>先导式比例溢流阀</a:t>
            </a:r>
          </a:p>
        </p:txBody>
      </p:sp>
      <p:sp>
        <p:nvSpPr>
          <p:cNvPr id="15" name="矩形 14"/>
          <p:cNvSpPr/>
          <p:nvPr/>
        </p:nvSpPr>
        <p:spPr>
          <a:xfrm>
            <a:off x="5299395" y="4865271"/>
            <a:ext cx="1826141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latin typeface="黑体" panose="02010609060101010101" pitchFamily="49" charset="-122"/>
                <a:ea typeface="黑体" panose="02010609060101010101" pitchFamily="49" charset="-122"/>
              </a:rPr>
              <a:t>先导式比例减压阀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95A1705-664F-4914-94EF-AB9C3F24A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101" y="1268761"/>
            <a:ext cx="6755047" cy="460851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83568" y="5473325"/>
            <a:ext cx="7416824" cy="132343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级间动压反馈原理：主阀芯运动时动态阻尼孔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R2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两端产生压差作用在先导阀芯两端面，经先导阀控制对主阀运动产生阻尼作用。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提高阀动态稳定性，不会出现振荡和啸叫。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改变动态阻尼孔径调节发的快速性</a:t>
            </a:r>
          </a:p>
        </p:txBody>
      </p:sp>
    </p:spTree>
    <p:extLst>
      <p:ext uri="{BB962C8B-B14F-4D97-AF65-F5344CB8AC3E}">
        <p14:creationId xmlns:p14="http://schemas.microsoft.com/office/powerpoint/2010/main" val="391108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比例压力阀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55776" y="6237312"/>
            <a:ext cx="3005952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方向阀式结构比例溢流阀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28" y="4319813"/>
            <a:ext cx="4104456" cy="19776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4560" y="764704"/>
            <a:ext cx="4820195" cy="3628774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504657" y="668877"/>
            <a:ext cx="24929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带电反馈比例溢流阀</a:t>
            </a:r>
          </a:p>
        </p:txBody>
      </p:sp>
      <p:sp>
        <p:nvSpPr>
          <p:cNvPr id="8" name="矩形 7"/>
          <p:cNvSpPr/>
          <p:nvPr/>
        </p:nvSpPr>
        <p:spPr>
          <a:xfrm>
            <a:off x="609328" y="1268761"/>
            <a:ext cx="3674640" cy="3351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博世比例溢流阀特点：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、电反馈；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、方向阀式结构；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、大流量阀的主阀轴线与先导阀轴线平行，主阀检修方便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间接检测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所有传统阀共同点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新原理比例溢流阀特点：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、系统压力直接检测；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π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桥原理阀。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Picture 2">
            <a:hlinkClick r:id="rId4" action="ppaction://hlinkpres?slideindex=21&amp;slidetitle=开环比例液压系统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693"/>
          <a:stretch/>
        </p:blipFill>
        <p:spPr bwMode="auto">
          <a:xfrm>
            <a:off x="5069806" y="5044630"/>
            <a:ext cx="3844949" cy="12528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6" descr="https://timgsa.baidu.com/timg?image&amp;quality=80&amp;size=b9999_10000&amp;sec=1573962829788&amp;di=b961b90cc7350cb38b96e7715ab94934&amp;imgtype=0&amp;src=http%3A%2F%2Fimg47.chem17.com%2F2%2F20180723%2F636679623724182953234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27"/>
          <a:stretch>
            <a:fillRect/>
          </a:stretch>
        </p:blipFill>
        <p:spPr bwMode="auto">
          <a:xfrm>
            <a:off x="5441863" y="3780980"/>
            <a:ext cx="1307281" cy="141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760" y="2714920"/>
            <a:ext cx="1750259" cy="108051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3745" y="764704"/>
            <a:ext cx="759346" cy="567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4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电液比例阀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4"/>
            <a:ext cx="8352928" cy="50405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比例压力阀</a:t>
            </a:r>
            <a:endParaRPr lang="en-US" altLang="zh-CN" sz="2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722" y="1767299"/>
            <a:ext cx="2783165" cy="2358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936" y="4574988"/>
            <a:ext cx="3799444" cy="14463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88752" y="1199247"/>
            <a:ext cx="223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直动式比例溢流阀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802818" y="4043238"/>
            <a:ext cx="3388608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直接作用式比例溢流阀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823530" y="6191715"/>
            <a:ext cx="3510392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c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 带电反馈直接作用式比例溢流阀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43" y="4278737"/>
            <a:ext cx="4337908" cy="195616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777184" y="1230094"/>
            <a:ext cx="223651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先导式比例溢流阀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922" y="1698439"/>
            <a:ext cx="4082251" cy="2380058"/>
          </a:xfrm>
          <a:prstGeom prst="rect">
            <a:avLst/>
          </a:prstGeom>
        </p:spPr>
      </p:pic>
      <p:sp>
        <p:nvSpPr>
          <p:cNvPr id="17" name="Content Placeholder 2"/>
          <p:cNvSpPr txBox="1">
            <a:spLocks/>
          </p:cNvSpPr>
          <p:nvPr/>
        </p:nvSpPr>
        <p:spPr bwMode="auto">
          <a:xfrm>
            <a:off x="4661048" y="3986798"/>
            <a:ext cx="3388608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先导式比例溢流阀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4680744" y="6181640"/>
            <a:ext cx="3388608" cy="370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d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带电反馈先导式比例溢流阀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F5B7273-4E58-4F73-AC35-B6E42C0FA9D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6184" t="12288" b="59456"/>
          <a:stretch/>
        </p:blipFill>
        <p:spPr>
          <a:xfrm>
            <a:off x="3042414" y="1461234"/>
            <a:ext cx="961716" cy="11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31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4501</TotalTime>
  <Words>1466</Words>
  <Application>Microsoft Office PowerPoint</Application>
  <PresentationFormat>全屏显示(4:3)</PresentationFormat>
  <Paragraphs>252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2" baseType="lpstr">
      <vt:lpstr>黑体</vt:lpstr>
      <vt:lpstr>Arial</vt:lpstr>
      <vt:lpstr>Cambria Math</vt:lpstr>
      <vt:lpstr>Times New Roman</vt:lpstr>
      <vt:lpstr>Wingdings</vt:lpstr>
      <vt:lpstr>default</vt:lpstr>
      <vt:lpstr>液压传动及控制（乙）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电液比例阀</vt:lpstr>
      <vt:lpstr>电液数字阀</vt:lpstr>
      <vt:lpstr>电液数字阀</vt:lpstr>
      <vt:lpstr>电液数字阀</vt:lpstr>
      <vt:lpstr>电液数字阀</vt:lpstr>
      <vt:lpstr>电液数字阀</vt:lpstr>
      <vt:lpstr>电液数字阀</vt:lpstr>
      <vt:lpstr>电液伺服阀、比例阀、数字阀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gong guofang</cp:lastModifiedBy>
  <cp:revision>556</cp:revision>
  <cp:lastPrinted>1601-01-01T00:00:00Z</cp:lastPrinted>
  <dcterms:created xsi:type="dcterms:W3CDTF">2010-12-21T11:12:58Z</dcterms:created>
  <dcterms:modified xsi:type="dcterms:W3CDTF">2021-12-09T06:31:51Z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